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6" r:id="rId10"/>
    <p:sldId id="287" r:id="rId11"/>
    <p:sldId id="288" r:id="rId12"/>
    <p:sldId id="28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nowBars\Desktop\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"/>
            <a:ext cx="9073008" cy="685160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9792" y="1428736"/>
            <a:ext cx="6044208" cy="259000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Нетрадиционные техники рисования и их роль в развитии в развитии детей в соответствии с ФГОС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517232"/>
            <a:ext cx="4096544" cy="1008112"/>
          </a:xfrm>
        </p:spPr>
        <p:txBody>
          <a:bodyPr>
            <a:normAutofit fontScale="92500"/>
          </a:bodyPr>
          <a:lstStyle/>
          <a:p>
            <a:r>
              <a:rPr lang="ru-RU" sz="2400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Подготовила : воспитатель</a:t>
            </a:r>
          </a:p>
          <a:p>
            <a:r>
              <a:rPr lang="ru-RU" sz="2400" i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Протовских</a:t>
            </a:r>
            <a:r>
              <a:rPr lang="ru-RU" sz="2400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А.Н.</a:t>
            </a:r>
            <a:endParaRPr lang="ru-RU" sz="2400" i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71538" y="214290"/>
            <a:ext cx="700092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МДОУ «Детский сад комбинированного вида №1»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7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5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3552" r="48962" b="42137"/>
          <a:stretch/>
        </p:blipFill>
        <p:spPr>
          <a:xfrm rot="21311224">
            <a:off x="539552" y="1638514"/>
            <a:ext cx="3701467" cy="284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2905" r="41115" b="41816"/>
          <a:stretch/>
        </p:blipFill>
        <p:spPr>
          <a:xfrm rot="350144">
            <a:off x="4752518" y="1671506"/>
            <a:ext cx="3715815" cy="277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44382"/>
            <a:ext cx="2418734" cy="322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47664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Использую в работе</a:t>
            </a:r>
            <a:endParaRPr lang="ru-RU" sz="3600" b="1" i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3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5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Увлеченность детей.</a:t>
            </a:r>
            <a:endParaRPr lang="ru-RU" sz="3600" b="1" i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6183"/>
            <a:ext cx="2200693" cy="293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31831"/>
            <a:ext cx="2453364" cy="327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44382"/>
            <a:ext cx="2466685" cy="32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5011"/>
            <a:ext cx="226825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86" y="1401935"/>
            <a:ext cx="2113059" cy="281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29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5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Успех</a:t>
            </a:r>
            <a:endParaRPr lang="ru-RU" sz="3600" b="1" i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61728"/>
            <a:ext cx="3096345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077963" cy="277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75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3" y="1680195"/>
            <a:ext cx="2787597" cy="2090698"/>
          </a:xfrm>
        </p:spPr>
      </p:pic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40249"/>
            <a:ext cx="8784976" cy="670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СОВМЕСТНАЯ ДЕЯТЕЛЬНОСТЬ ПЕДАГОГА С ДЕТЬМИ  АКВАГРИММ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84532"/>
            <a:ext cx="3274863" cy="245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43452"/>
            <a:ext cx="3588128" cy="269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9" y="1196752"/>
            <a:ext cx="3258569" cy="244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75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8463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ОБЪЕМНЫМИ КРАСКАМИ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(ПЕНОЙ ДЛЯ БРИТЬЯ)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" y="892978"/>
            <a:ext cx="2901309" cy="217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61" y="892978"/>
            <a:ext cx="2901309" cy="217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57" y="1269346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33001" y="321356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 Мороженое для друзей»</a:t>
            </a:r>
            <a:endParaRPr lang="ru-RU" sz="2000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46" y="3640822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8" y="3640822"/>
            <a:ext cx="2699500" cy="202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14" y="4077072"/>
            <a:ext cx="2597971" cy="194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51520" y="620595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Коллективная работа «Цветочная полянка для пчелки Майи»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1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" y="0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9227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МЫЛЬНЫМИ ПУЗЫРЯМИ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94">
            <a:off x="1250387" y="842643"/>
            <a:ext cx="2361875" cy="314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22">
            <a:off x="5058851" y="849023"/>
            <a:ext cx="2347093" cy="312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67810" y="3717033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15616" y="638132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«Веселые рыбки в озере»</a:t>
            </a:r>
            <a:endParaRPr lang="ru-RU" sz="2400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8977">
            <a:off x="363452" y="4610069"/>
            <a:ext cx="2167536" cy="162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5661">
            <a:off x="6413683" y="4498030"/>
            <a:ext cx="2254693" cy="169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3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2382"/>
            <a:ext cx="3449356" cy="258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9227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ВОЗДУШНЫМИ ШАРИКАМИ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75270"/>
            <a:ext cx="3438128" cy="257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0459" y="3324411"/>
            <a:ext cx="278777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6514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53" y="980728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21669"/>
            <a:ext cx="3059832" cy="229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/>
        </p:blipFill>
        <p:spPr>
          <a:xfrm>
            <a:off x="1421396" y="884404"/>
            <a:ext cx="2016224" cy="246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65907"/>
            <a:ext cx="1781038" cy="2374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3453866"/>
            <a:ext cx="322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нитками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3053" y="3469873"/>
            <a:ext cx="322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водой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199" y="6377469"/>
            <a:ext cx="322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2009" y="6377469"/>
            <a:ext cx="322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на песке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19227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9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524973" cy="264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9227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ВЗАИМОДЕЙСТВИЯ С РОДИТЕЛЯМИ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052736"/>
            <a:ext cx="3479237" cy="260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4041" y="3844053"/>
            <a:ext cx="322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Консультация для родителей 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773" y="3844052"/>
            <a:ext cx="444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Персональная выставка детей совместно с родителями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4345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РОЛЬ НЕТРАДИЦИОННЫХ ТЕХНИК В РАЗВИТИИ ДЕТЕЙ ИМЕЕТ СВОИ РЕЗУЛЬТАТЫ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- </a:t>
            </a:r>
            <a:r>
              <a:rPr lang="ru-RU" sz="2800" dirty="0">
                <a:solidFill>
                  <a:srgbClr val="660066"/>
                </a:solidFill>
                <a:latin typeface="Georgia" panose="02040502050405020303" pitchFamily="18" charset="0"/>
              </a:rPr>
              <a:t>у детей развивается мелкая моторика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появляется </a:t>
            </a:r>
            <a:r>
              <a:rPr lang="ru-RU" sz="2800" dirty="0">
                <a:solidFill>
                  <a:srgbClr val="660066"/>
                </a:solidFill>
                <a:latin typeface="Georgia" panose="02040502050405020303" pitchFamily="18" charset="0"/>
              </a:rPr>
              <a:t>возможность для развития фантазии и выражения своих эмоций и чувств через </a:t>
            </a: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рисунок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- </a:t>
            </a:r>
            <a:r>
              <a:rPr lang="ru-RU" sz="2800" dirty="0">
                <a:solidFill>
                  <a:srgbClr val="660066"/>
                </a:solidFill>
                <a:latin typeface="Georgia" panose="02040502050405020303" pitchFamily="18" charset="0"/>
              </a:rPr>
              <a:t>развивается чувство цвета, </a:t>
            </a: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композиции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- </a:t>
            </a:r>
            <a:r>
              <a:rPr lang="ru-RU" sz="2800" dirty="0">
                <a:solidFill>
                  <a:srgbClr val="660066"/>
                </a:solidFill>
                <a:latin typeface="Georgia" panose="02040502050405020303" pitchFamily="18" charset="0"/>
              </a:rPr>
              <a:t>формируется усидчивость, внимательность,  аккуратность при выполнении </a:t>
            </a: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работ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- </a:t>
            </a:r>
            <a:r>
              <a:rPr lang="ru-RU" sz="2800" dirty="0">
                <a:solidFill>
                  <a:srgbClr val="660066"/>
                </a:solidFill>
                <a:latin typeface="Georgia" panose="02040502050405020303" pitchFamily="18" charset="0"/>
              </a:rPr>
              <a:t>развиваются психические процессы воображение, пространственное </a:t>
            </a: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мышление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особенности </a:t>
            </a:r>
            <a:r>
              <a:rPr lang="ru-RU" sz="2800" dirty="0">
                <a:solidFill>
                  <a:srgbClr val="660066"/>
                </a:solidFill>
                <a:latin typeface="Georgia" panose="02040502050405020303" pitchFamily="18" charset="0"/>
              </a:rPr>
              <a:t>в области  художественно </a:t>
            </a:r>
            <a:r>
              <a:rPr lang="ru-RU" sz="28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– </a:t>
            </a:r>
            <a:r>
              <a:rPr lang="ru-RU" sz="2800" dirty="0">
                <a:solidFill>
                  <a:srgbClr val="660066"/>
                </a:solidFill>
                <a:latin typeface="Georgia" panose="02040502050405020303" pitchFamily="18" charset="0"/>
              </a:rPr>
              <a:t>эстетическое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82398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centr-umka.kz/wp-content/uploads/2016/06/2-630x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133834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0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/>
          <a:stretch/>
        </p:blipFill>
        <p:spPr>
          <a:xfrm>
            <a:off x="-17712" y="146467"/>
            <a:ext cx="9054208" cy="6711533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382013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660066"/>
                </a:solidFill>
                <a:latin typeface="Georgia" panose="02040502050405020303" pitchFamily="18" charset="0"/>
              </a:rPr>
              <a:t>«Каждый ребенок – это бриллиант, </a:t>
            </a:r>
            <a:endParaRPr lang="ru-RU" sz="3200" b="1" i="1" dirty="0" smtClean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а</a:t>
            </a:r>
            <a:r>
              <a:rPr lang="ru-RU" sz="3200" b="1" i="1" dirty="0">
                <a:solidFill>
                  <a:srgbClr val="660066"/>
                </a:solidFill>
                <a:latin typeface="Georgia" panose="02040502050405020303" pitchFamily="18" charset="0"/>
              </a:rPr>
              <a:t> ювелирное искусство воспитателя – так работать с этим бриллиантом, чтобы он, </a:t>
            </a:r>
            <a:endParaRPr lang="ru-RU" sz="3200" b="1" i="1" dirty="0" smtClean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не</a:t>
            </a:r>
            <a:r>
              <a:rPr lang="ru-RU" sz="3200" b="1" i="1" dirty="0">
                <a:solidFill>
                  <a:srgbClr val="660066"/>
                </a:solidFill>
                <a:latin typeface="Georgia" panose="02040502050405020303" pitchFamily="18" charset="0"/>
              </a:rPr>
              <a:t> теряя своей индивидуальности, </a:t>
            </a:r>
            <a:endParaRPr lang="ru-RU" sz="3200" b="1" i="1" dirty="0" smtClean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засверкал</a:t>
            </a:r>
            <a:r>
              <a:rPr lang="ru-RU" sz="3200" b="1" i="1" dirty="0">
                <a:solidFill>
                  <a:srgbClr val="660066"/>
                </a:solidFill>
                <a:latin typeface="Georgia" panose="02040502050405020303" pitchFamily="18" charset="0"/>
              </a:rPr>
              <a:t> каждой гранью своего таланта»</a:t>
            </a:r>
          </a:p>
        </p:txBody>
      </p:sp>
    </p:spTree>
    <p:extLst>
      <p:ext uri="{BB962C8B-B14F-4D97-AF65-F5344CB8AC3E}">
        <p14:creationId xmlns:p14="http://schemas.microsoft.com/office/powerpoint/2010/main" val="44825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6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548680"/>
            <a:ext cx="9143999" cy="59046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творческой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личности 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0066"/>
                </a:solidFill>
                <a:latin typeface="Georgia" panose="02040502050405020303" pitchFamily="18" charset="0"/>
              </a:rPr>
              <a:t>одна </a:t>
            </a:r>
            <a:r>
              <a:rPr lang="ru-RU" dirty="0">
                <a:solidFill>
                  <a:srgbClr val="660066"/>
                </a:solidFill>
                <a:latin typeface="Georgia" panose="02040502050405020303" pitchFamily="18" charset="0"/>
              </a:rPr>
              <a:t>из важных задач педагогической теории и практики на современном этапе. </a:t>
            </a:r>
            <a:endParaRPr lang="ru-RU" dirty="0" smtClean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Georgia" panose="02040502050405020303" pitchFamily="18" charset="0"/>
              </a:rPr>
              <a:t>Эффективней </a:t>
            </a:r>
            <a:r>
              <a:rPr lang="ru-RU" dirty="0">
                <a:solidFill>
                  <a:srgbClr val="660066"/>
                </a:solidFill>
                <a:latin typeface="Georgia" panose="02040502050405020303" pitchFamily="18" charset="0"/>
              </a:rPr>
              <a:t>начинается её развитие с дошкольного возраста. </a:t>
            </a:r>
            <a:endParaRPr lang="ru-RU" dirty="0" smtClean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Georgia" panose="02040502050405020303" pitchFamily="18" charset="0"/>
              </a:rPr>
              <a:t>Задача ФГОС:  </a:t>
            </a:r>
            <a:r>
              <a:rPr lang="ru-RU" dirty="0">
                <a:solidFill>
                  <a:srgbClr val="660066"/>
                </a:solidFill>
                <a:latin typeface="Georgia" panose="02040502050405020303" pitchFamily="18" charset="0"/>
              </a:rPr>
              <a:t>развитие способностей и творческого потенциала каждого ребенка, </a:t>
            </a:r>
            <a:r>
              <a:rPr lang="ru-RU" dirty="0" smtClean="0">
                <a:solidFill>
                  <a:srgbClr val="660066"/>
                </a:solidFill>
                <a:latin typeface="Georgia" panose="02040502050405020303" pitchFamily="18" charset="0"/>
              </a:rPr>
              <a:t>        как </a:t>
            </a:r>
            <a:r>
              <a:rPr lang="ru-RU" dirty="0">
                <a:solidFill>
                  <a:srgbClr val="660066"/>
                </a:solidFill>
                <a:latin typeface="Georgia" panose="02040502050405020303" pitchFamily="18" charset="0"/>
              </a:rPr>
              <a:t>субъекта отношения с самим собой, другими детьми, взрослыми и мира. </a:t>
            </a:r>
          </a:p>
        </p:txBody>
      </p:sp>
    </p:spTree>
    <p:extLst>
      <p:ext uri="{BB962C8B-B14F-4D97-AF65-F5344CB8AC3E}">
        <p14:creationId xmlns:p14="http://schemas.microsoft.com/office/powerpoint/2010/main" val="27422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93" y="404664"/>
            <a:ext cx="8928331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Задачи образовательной области «Художественное творчество»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48" y="2132856"/>
            <a:ext cx="7992888" cy="33123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36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развитие </a:t>
            </a:r>
            <a:r>
              <a:rPr lang="ru-RU" sz="3600" dirty="0">
                <a:solidFill>
                  <a:srgbClr val="660066"/>
                </a:solidFill>
                <a:latin typeface="Georgia" panose="02040502050405020303" pitchFamily="18" charset="0"/>
              </a:rPr>
              <a:t>продуктивной деятельности детей</a:t>
            </a:r>
          </a:p>
          <a:p>
            <a:r>
              <a:rPr lang="ru-RU" sz="3600" dirty="0">
                <a:solidFill>
                  <a:srgbClr val="660066"/>
                </a:solidFill>
                <a:latin typeface="Georgia" panose="02040502050405020303" pitchFamily="18" charset="0"/>
              </a:rPr>
              <a:t>- развитие детского творчества;</a:t>
            </a:r>
          </a:p>
          <a:p>
            <a:r>
              <a:rPr lang="ru-RU" sz="3600" dirty="0">
                <a:solidFill>
                  <a:srgbClr val="660066"/>
                </a:solidFill>
                <a:latin typeface="Georgia" panose="02040502050405020303" pitchFamily="18" charset="0"/>
              </a:rPr>
              <a:t>- приобщению к изобразительному искусству.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5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80920" cy="648072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ДИАГНОСТИКА  </a:t>
            </a:r>
          </a:p>
          <a:p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 ИЗОБРАЗИТЕЛЬНОЙ ДЕЯТЕЛЬНОСТИ, ПОКАЗАЛА ХОРОШИЕ РЕЗУЛЬТАТЫ ПО КРИТЕРИЯМ: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Умение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штриховать, наносить различные линии цветными карандашами;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Умение наносить мазки краски узкой и широкой кистью;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Умение узнавать, называть основные цвета, оттенки красок и смешивать их;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Умение правильно использовать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кисти.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Умение использовать трафареты и печати при работе;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Умение убирать за собой рабочее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91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НИЗКИЕ СПОСОБНОСТИ ДЕТЕЙ: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Неуверенность </a:t>
            </a:r>
            <a:r>
              <a:rPr lang="ru-RU" sz="2400" dirty="0">
                <a:solidFill>
                  <a:srgbClr val="660066"/>
                </a:solidFill>
                <a:latin typeface="Georgia" panose="02040502050405020303" pitchFamily="18" charset="0"/>
              </a:rPr>
              <a:t>и скованность в действиях и ответах на занятиях;</a:t>
            </a:r>
          </a:p>
          <a:p>
            <a:pPr lvl="0"/>
            <a:r>
              <a:rPr lang="ru-RU" sz="2400" dirty="0">
                <a:solidFill>
                  <a:srgbClr val="660066"/>
                </a:solidFill>
                <a:latin typeface="Georgia" panose="02040502050405020303" pitchFamily="18" charset="0"/>
              </a:rPr>
              <a:t>Пассивность в самостоятельном выборе изобразительных материалов и расположении изображения на листе;</a:t>
            </a:r>
          </a:p>
          <a:p>
            <a:pPr lvl="0"/>
            <a:r>
              <a:rPr lang="ru-RU" sz="2400" dirty="0">
                <a:solidFill>
                  <a:srgbClr val="660066"/>
                </a:solidFill>
                <a:latin typeface="Georgia" panose="02040502050405020303" pitchFamily="18" charset="0"/>
              </a:rPr>
              <a:t>Растерянность при использовании способов нестандартного раскрашивания;</a:t>
            </a:r>
          </a:p>
          <a:p>
            <a:pPr lvl="0"/>
            <a:r>
              <a:rPr lang="ru-RU" sz="2400" dirty="0">
                <a:solidFill>
                  <a:srgbClr val="660066"/>
                </a:solidFill>
                <a:latin typeface="Georgia" panose="02040502050405020303" pitchFamily="18" charset="0"/>
              </a:rPr>
              <a:t>Умение экспериментировать с изобразительными материалами;</a:t>
            </a:r>
          </a:p>
          <a:p>
            <a:pPr lvl="0"/>
            <a:r>
              <a:rPr lang="ru-RU" sz="2400" dirty="0">
                <a:solidFill>
                  <a:srgbClr val="660066"/>
                </a:solidFill>
                <a:latin typeface="Georgia" panose="02040502050405020303" pitchFamily="18" charset="0"/>
              </a:rPr>
              <a:t>Ожидание чёткого объяснения педагогом знакомого способа рисования;</a:t>
            </a:r>
          </a:p>
          <a:p>
            <a:pPr lvl="0"/>
            <a:r>
              <a:rPr lang="ru-RU" sz="2400" dirty="0">
                <a:solidFill>
                  <a:srgbClr val="660066"/>
                </a:solidFill>
                <a:latin typeface="Georgia" panose="02040502050405020303" pitchFamily="18" charset="0"/>
              </a:rPr>
              <a:t>Проявление фантазии, художественного творчества;</a:t>
            </a:r>
          </a:p>
          <a:p>
            <a:pPr lvl="0"/>
            <a:r>
              <a:rPr lang="ru-RU" sz="2400" dirty="0">
                <a:solidFill>
                  <a:srgbClr val="660066"/>
                </a:solidFill>
                <a:latin typeface="Georgia" panose="02040502050405020303" pitchFamily="18" charset="0"/>
              </a:rPr>
              <a:t>Умение передавать личное отношение к объекту изображения;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10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ДЛЯ РАЗВИТИЯ ТВОРЧЕСТВА ДЕТЕЙ НЕОБХОДИМО СОЗДАТЬ ППРС.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" y="1874189"/>
            <a:ext cx="3065802" cy="408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73" y="2418860"/>
            <a:ext cx="3995936" cy="299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87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249"/>
            <a:ext cx="8784976" cy="67011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НЕТРАДИЦИОННЫЕ ТЕХНИКИ РИСОВАНИЯ В НЕПОСРЕДСТВЕННО ОБРАЗОВАТЕЛЬНОЙ ДЕЯТЕЛЬНОСТИ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7474" y="828126"/>
            <a:ext cx="2107828" cy="270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1188" y="32325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ватными палочками «снег за окном»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9628" y="3244614"/>
            <a:ext cx="484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печати из картофеля</a:t>
            </a:r>
          </a:p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«Веселые рыбки»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>
          <a:xfrm>
            <a:off x="5224950" y="1043138"/>
            <a:ext cx="3051258" cy="218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0" y="3940457"/>
            <a:ext cx="3177412" cy="211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4"/>
          <a:stretch/>
        </p:blipFill>
        <p:spPr>
          <a:xfrm>
            <a:off x="5224950" y="4004463"/>
            <a:ext cx="3079920" cy="206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76548" y="6183117"/>
            <a:ext cx="436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Монотипия </a:t>
            </a:r>
          </a:p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 Бабочка-красавица»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497" y="6054943"/>
            <a:ext cx="436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Рисование ладошками</a:t>
            </a:r>
          </a:p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«Цветы для мамочки»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4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tatic.tumblr.com/thcnrsw/S2Fmf6ips/370915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" y="40249"/>
            <a:ext cx="9143999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НЕТРАДИЦИОННЫЕ ТЕХНИКИ РИСОВАНИЯ В НЕПОСРЕДСТВЕННО ОБРАЗОВАТЕЛЬНОЙ ДЕЯТЕЛЬНОСТИ: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7" y="1030414"/>
            <a:ext cx="2973778" cy="204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144513"/>
            <a:ext cx="431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1600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(восковыми карандашами) «Этот удивительный космос»</a:t>
            </a:r>
            <a:endParaRPr lang="ru-RU" sz="1600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4773" y="3227251"/>
            <a:ext cx="437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Рисование на камнях «Божьи коровки»</a:t>
            </a:r>
            <a:endParaRPr lang="ru-RU" sz="1600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11" y="4112501"/>
            <a:ext cx="2511016" cy="188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20954"/>
            <a:ext cx="2684614" cy="201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94773" y="5971086"/>
            <a:ext cx="442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Раскрашивание глиняных игрушек</a:t>
            </a:r>
            <a:endParaRPr lang="ru-RU" sz="1600" b="1" dirty="0">
              <a:solidFill>
                <a:srgbClr val="6600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74" y="895315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467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431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Нетрадиционные техники рисования и их роль в развитии в развитии детей в соответствии с ФГОС</vt:lpstr>
      <vt:lpstr>Презентация PowerPoint</vt:lpstr>
      <vt:lpstr>Презентация PowerPoint</vt:lpstr>
      <vt:lpstr>Задачи образовательной области «Художественное творчество»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SnowBars</dc:creator>
  <cp:lastModifiedBy>SnowBars</cp:lastModifiedBy>
  <cp:revision>50</cp:revision>
  <dcterms:created xsi:type="dcterms:W3CDTF">2017-07-21T04:55:58Z</dcterms:created>
  <dcterms:modified xsi:type="dcterms:W3CDTF">2017-08-21T14:42:09Z</dcterms:modified>
</cp:coreProperties>
</file>